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Lora"/>
      <p:regular r:id="rId29"/>
      <p:bold r:id="rId30"/>
      <p:italic r:id="rId31"/>
      <p:boldItalic r:id="rId32"/>
    </p:embeddedFont>
    <p:embeddedFont>
      <p:font typeface="Quattrocento Sans"/>
      <p:regular r:id="rId33"/>
      <p:bold r:id="rId34"/>
      <p:italic r:id="rId35"/>
      <p:boldItalic r:id="rId36"/>
    </p:embeddedFont>
    <p:embeddedFont>
      <p:font typeface="Roboto Light"/>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1" roundtripDataSignature="AMtx7mj/rILODc1AHnbtLnWuvG6tFldpw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boldItalic.fntdata"/><Relationship Id="rId20" Type="http://schemas.openxmlformats.org/officeDocument/2006/relationships/slide" Target="slides/slide15.xml"/><Relationship Id="rId41" Type="http://customschemas.google.com/relationships/presentationmetadata" Target="meta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ora-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ora-italic.fntdata"/><Relationship Id="rId30" Type="http://schemas.openxmlformats.org/officeDocument/2006/relationships/font" Target="fonts/Lora-bold.fntdata"/><Relationship Id="rId11" Type="http://schemas.openxmlformats.org/officeDocument/2006/relationships/slide" Target="slides/slide6.xml"/><Relationship Id="rId33" Type="http://schemas.openxmlformats.org/officeDocument/2006/relationships/font" Target="fonts/QuattrocentoSans-regular.fntdata"/><Relationship Id="rId10" Type="http://schemas.openxmlformats.org/officeDocument/2006/relationships/slide" Target="slides/slide5.xml"/><Relationship Id="rId32" Type="http://schemas.openxmlformats.org/officeDocument/2006/relationships/font" Target="fonts/Lora-boldItalic.fntdata"/><Relationship Id="rId13" Type="http://schemas.openxmlformats.org/officeDocument/2006/relationships/slide" Target="slides/slide8.xml"/><Relationship Id="rId35" Type="http://schemas.openxmlformats.org/officeDocument/2006/relationships/font" Target="fonts/QuattrocentoSans-italic.fntdata"/><Relationship Id="rId12" Type="http://schemas.openxmlformats.org/officeDocument/2006/relationships/slide" Target="slides/slide7.xml"/><Relationship Id="rId34" Type="http://schemas.openxmlformats.org/officeDocument/2006/relationships/font" Target="fonts/QuattrocentoSans-bold.fntdata"/><Relationship Id="rId15" Type="http://schemas.openxmlformats.org/officeDocument/2006/relationships/slide" Target="slides/slide10.xml"/><Relationship Id="rId37" Type="http://schemas.openxmlformats.org/officeDocument/2006/relationships/font" Target="fonts/RobotoLight-regular.fntdata"/><Relationship Id="rId14" Type="http://schemas.openxmlformats.org/officeDocument/2006/relationships/slide" Target="slides/slide9.xml"/><Relationship Id="rId36" Type="http://schemas.openxmlformats.org/officeDocument/2006/relationships/font" Target="fonts/QuattrocentoSans-boldItalic.fntdata"/><Relationship Id="rId17" Type="http://schemas.openxmlformats.org/officeDocument/2006/relationships/slide" Target="slides/slide12.xml"/><Relationship Id="rId39" Type="http://schemas.openxmlformats.org/officeDocument/2006/relationships/font" Target="fonts/RobotoLight-italic.fntdata"/><Relationship Id="rId16" Type="http://schemas.openxmlformats.org/officeDocument/2006/relationships/slide" Target="slides/slide11.xml"/><Relationship Id="rId38" Type="http://schemas.openxmlformats.org/officeDocument/2006/relationships/font" Target="fonts/RobotoLight-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5"/>
          <p:cNvSpPr/>
          <p:nvPr>
            <p:ph idx="2" type="pic"/>
          </p:nvPr>
        </p:nvSpPr>
        <p:spPr>
          <a:xfrm>
            <a:off x="5183188" y="987425"/>
            <a:ext cx="6172200" cy="4873625"/>
          </a:xfrm>
          <a:prstGeom prst="rect">
            <a:avLst/>
          </a:prstGeom>
          <a:noFill/>
          <a:ln>
            <a:noFill/>
          </a:ln>
        </p:spPr>
      </p:sp>
      <p:sp>
        <p:nvSpPr>
          <p:cNvPr id="88" name="Google Shape;88;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7"/>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9"/>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3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3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3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3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3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spreadsheeto.com/pmt-function-excel/" TargetMode="Externa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7</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a:t>
            </a:r>
            <a:r>
              <a:rPr b="0" i="0" lang="en-IN" sz="1800" u="none" cap="none" strike="noStrike">
                <a:solidFill>
                  <a:srgbClr val="262626"/>
                </a:solidFill>
                <a:latin typeface="Roboto Light"/>
                <a:ea typeface="Roboto Light"/>
                <a:cs typeface="Roboto Light"/>
                <a:sym typeface="Roboto Light"/>
              </a:rPr>
              <a:t> Conditional Formatting and Goal Seek</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6" name="Google Shape;196;p10"/>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97" name="Google Shape;197;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8" name="Google Shape;198;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9" name="Google Shape;199;p10"/>
          <p:cNvSpPr txBox="1"/>
          <p:nvPr/>
        </p:nvSpPr>
        <p:spPr>
          <a:xfrm>
            <a:off x="173498" y="1560971"/>
            <a:ext cx="5342399" cy="373948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Here’s what you should enter on the ‘Goal Seek’ window:</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Set cell: C2 (the location of the formula)</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To value: 0.667 (the desired result)</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By changing cell: B2 (the value you want to change or adjust)</a:t>
            </a:r>
            <a:endParaRPr/>
          </a:p>
        </p:txBody>
      </p:sp>
      <p:pic>
        <p:nvPicPr>
          <p:cNvPr descr="the election results data set with an opened goal seek window filled with the right parameters" id="200" name="Google Shape;200;p10"/>
          <p:cNvPicPr preferRelativeResize="0"/>
          <p:nvPr/>
        </p:nvPicPr>
        <p:blipFill rotWithShape="1">
          <a:blip r:embed="rId3">
            <a:alphaModFix/>
          </a:blip>
          <a:srcRect b="0" l="0" r="0" t="0"/>
          <a:stretch/>
        </p:blipFill>
        <p:spPr>
          <a:xfrm>
            <a:off x="5797398" y="1334167"/>
            <a:ext cx="6394602" cy="4608256"/>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6" name="Google Shape;206;p11"/>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207" name="Google Shape;207;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09" name="Google Shape;209;p11"/>
          <p:cNvSpPr txBox="1"/>
          <p:nvPr/>
        </p:nvSpPr>
        <p:spPr>
          <a:xfrm>
            <a:off x="173498" y="1560971"/>
            <a:ext cx="3277625" cy="1800493"/>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Then, press ‘Enter’ to run the calculation.</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You need 567 votes to win.</a:t>
            </a:r>
            <a:endParaRPr/>
          </a:p>
        </p:txBody>
      </p:sp>
      <p:pic>
        <p:nvPicPr>
          <p:cNvPr descr="running goal seek on the election results data set with 567 as the result" id="210" name="Google Shape;210;p11"/>
          <p:cNvPicPr preferRelativeResize="0"/>
          <p:nvPr/>
        </p:nvPicPr>
        <p:blipFill rotWithShape="1">
          <a:blip r:embed="rId3">
            <a:alphaModFix/>
          </a:blip>
          <a:srcRect b="0" l="0" r="0" t="0"/>
          <a:stretch/>
        </p:blipFill>
        <p:spPr>
          <a:xfrm>
            <a:off x="4410151" y="1117119"/>
            <a:ext cx="7386358" cy="5191742"/>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6" name="Google Shape;216;p12"/>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17" name="Google Shape;217;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19" name="Google Shape;219;p12"/>
          <p:cNvSpPr txBox="1"/>
          <p:nvPr/>
        </p:nvSpPr>
        <p:spPr>
          <a:xfrm>
            <a:off x="173498" y="1560971"/>
            <a:ext cx="5268657" cy="5401479"/>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First off, there’s actually a way you can calculate your </a:t>
            </a:r>
            <a:r>
              <a:rPr b="1" i="1" lang="en-IN" sz="2300">
                <a:solidFill>
                  <a:schemeClr val="dk1"/>
                </a:solidFill>
                <a:latin typeface="Quattrocento Sans"/>
                <a:ea typeface="Quattrocento Sans"/>
                <a:cs typeface="Quattrocento Sans"/>
                <a:sym typeface="Quattrocento Sans"/>
              </a:rPr>
              <a:t>periodic loan payment</a:t>
            </a:r>
            <a:r>
              <a:rPr i="1" lang="en-IN" sz="2300">
                <a:solidFill>
                  <a:schemeClr val="dk1"/>
                </a:solidFill>
                <a:latin typeface="Quattrocento Sans"/>
                <a:ea typeface="Quattrocento Sans"/>
                <a:cs typeface="Quattrocento Sans"/>
                <a:sym typeface="Quattrocento Sans"/>
              </a:rPr>
              <a:t> in Excel through the </a:t>
            </a:r>
            <a:r>
              <a:rPr i="1" lang="en-IN" sz="2300" u="sng">
                <a:solidFill>
                  <a:schemeClr val="dk1"/>
                </a:solidFill>
                <a:latin typeface="Quattrocento Sans"/>
                <a:ea typeface="Quattrocento Sans"/>
                <a:cs typeface="Quattrocento Sans"/>
                <a:sym typeface="Quattrocento Sans"/>
                <a:hlinkClick r:id="rId3">
                  <a:extLst>
                    <a:ext uri="{A12FA001-AC4F-418D-AE19-62706E023703}">
                      <ahyp:hlinkClr val="tx"/>
                    </a:ext>
                  </a:extLst>
                </a:hlinkClick>
              </a:rPr>
              <a:t>PMT function</a:t>
            </a:r>
            <a:r>
              <a:rPr i="1" lang="en-IN" sz="2300">
                <a:solidFill>
                  <a:schemeClr val="dk1"/>
                </a:solidFill>
                <a:latin typeface="Quattrocento Sans"/>
                <a:ea typeface="Quattrocento Sans"/>
                <a:cs typeface="Quattrocento Sans"/>
                <a:sym typeface="Quattrocento Sans"/>
              </a:rPr>
              <a:t>.</a:t>
            </a:r>
            <a:endParaRPr/>
          </a:p>
          <a:p>
            <a:pPr indent="-196850" lvl="0" marL="342900" marR="0" rtl="0" algn="l">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But what if you’re still evaluating how much you should loan or at what interest depending on your income?</a:t>
            </a:r>
            <a:endParaRPr/>
          </a:p>
          <a:p>
            <a:pPr indent="-196850" lvl="0" marL="342900" marR="0" rtl="0" algn="l">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For example, you can only afford to pay $5,000 annually for 5 years with an 8% interest. Now, you want to know how much money you can borrow from those conditions.</a:t>
            </a:r>
            <a:endParaRPr/>
          </a:p>
        </p:txBody>
      </p:sp>
      <p:pic>
        <p:nvPicPr>
          <p:cNvPr descr="data set for loan payment" id="220" name="Google Shape;220;p12"/>
          <p:cNvPicPr preferRelativeResize="0"/>
          <p:nvPr/>
        </p:nvPicPr>
        <p:blipFill rotWithShape="1">
          <a:blip r:embed="rId4">
            <a:alphaModFix/>
          </a:blip>
          <a:srcRect b="0" l="0" r="0" t="0"/>
          <a:stretch/>
        </p:blipFill>
        <p:spPr>
          <a:xfrm>
            <a:off x="5355201" y="2363867"/>
            <a:ext cx="6836799" cy="2785677"/>
          </a:xfrm>
          <a:prstGeom prst="rect">
            <a:avLst/>
          </a:prstGeom>
          <a:noFill/>
          <a:ln>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6" name="Google Shape;226;p13"/>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27" name="Google Shape;227;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8" name="Google Shape;228;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29" name="Google Shape;229;p13"/>
          <p:cNvSpPr txBox="1"/>
          <p:nvPr/>
        </p:nvSpPr>
        <p:spPr>
          <a:xfrm>
            <a:off x="173498" y="1560971"/>
            <a:ext cx="12018502" cy="341632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Here’s what you should enter on the ‘Goal Seek’ window:</a:t>
            </a:r>
            <a:endParaRPr/>
          </a:p>
          <a:p>
            <a:pPr indent="-342900" lvl="1" marL="800100" marR="0" rtl="0" algn="l">
              <a:spcBef>
                <a:spcPts val="0"/>
              </a:spcBef>
              <a:spcAft>
                <a:spcPts val="0"/>
              </a:spcAft>
              <a:buClr>
                <a:schemeClr val="dk1"/>
              </a:buClr>
              <a:buSzPts val="2400"/>
              <a:buFont typeface="Arial"/>
              <a:buChar char="•"/>
            </a:pPr>
            <a:r>
              <a:rPr b="1" i="1" lang="en-IN" sz="2400" u="none" cap="none" strike="noStrike">
                <a:solidFill>
                  <a:schemeClr val="dk1"/>
                </a:solidFill>
                <a:latin typeface="Quattrocento Sans"/>
                <a:ea typeface="Quattrocento Sans"/>
                <a:cs typeface="Quattrocento Sans"/>
                <a:sym typeface="Quattrocento Sans"/>
              </a:rPr>
              <a:t>Set cell: B5</a:t>
            </a:r>
            <a:r>
              <a:rPr b="0" i="1" lang="en-IN" sz="2400" u="none" cap="none" strike="noStrike">
                <a:solidFill>
                  <a:schemeClr val="dk1"/>
                </a:solidFill>
                <a:latin typeface="Quattrocento Sans"/>
                <a:ea typeface="Quattrocento Sans"/>
                <a:cs typeface="Quattrocento Sans"/>
                <a:sym typeface="Quattrocento Sans"/>
              </a:rPr>
              <a:t> (the location of the formula)</a:t>
            </a:r>
            <a:endParaRPr/>
          </a:p>
          <a:p>
            <a:pPr indent="-342900" lvl="1" marL="800100" marR="0" rtl="0" algn="l">
              <a:spcBef>
                <a:spcPts val="0"/>
              </a:spcBef>
              <a:spcAft>
                <a:spcPts val="0"/>
              </a:spcAft>
              <a:buClr>
                <a:schemeClr val="dk1"/>
              </a:buClr>
              <a:buSzPts val="2400"/>
              <a:buFont typeface="Arial"/>
              <a:buChar char="•"/>
            </a:pPr>
            <a:r>
              <a:rPr b="1" i="1" lang="en-IN" sz="2400" u="none" cap="none" strike="noStrike">
                <a:solidFill>
                  <a:schemeClr val="dk1"/>
                </a:solidFill>
                <a:latin typeface="Quattrocento Sans"/>
                <a:ea typeface="Quattrocento Sans"/>
                <a:cs typeface="Quattrocento Sans"/>
                <a:sym typeface="Quattrocento Sans"/>
              </a:rPr>
              <a:t>To value: -5000</a:t>
            </a:r>
            <a:r>
              <a:rPr b="0" i="1" lang="en-IN" sz="2400" u="none" cap="none" strike="noStrike">
                <a:solidFill>
                  <a:schemeClr val="dk1"/>
                </a:solidFill>
                <a:latin typeface="Quattrocento Sans"/>
                <a:ea typeface="Quattrocento Sans"/>
                <a:cs typeface="Quattrocento Sans"/>
                <a:sym typeface="Quattrocento Sans"/>
              </a:rPr>
              <a:t> (the desired result)</a:t>
            </a:r>
            <a:endParaRPr/>
          </a:p>
          <a:p>
            <a:pPr indent="-342900" lvl="1" marL="800100" marR="0" rtl="0" algn="l">
              <a:spcBef>
                <a:spcPts val="0"/>
              </a:spcBef>
              <a:spcAft>
                <a:spcPts val="0"/>
              </a:spcAft>
              <a:buClr>
                <a:schemeClr val="dk1"/>
              </a:buClr>
              <a:buSzPts val="2400"/>
              <a:buFont typeface="Arial"/>
              <a:buChar char="•"/>
            </a:pPr>
            <a:r>
              <a:rPr b="1" i="1" lang="en-IN" sz="2400" u="none" cap="none" strike="noStrike">
                <a:solidFill>
                  <a:schemeClr val="dk1"/>
                </a:solidFill>
                <a:latin typeface="Quattrocento Sans"/>
                <a:ea typeface="Quattrocento Sans"/>
                <a:cs typeface="Quattrocento Sans"/>
                <a:sym typeface="Quattrocento Sans"/>
              </a:rPr>
              <a:t>By changing cell: B4</a:t>
            </a:r>
            <a:r>
              <a:rPr b="0" i="1" lang="en-IN" sz="2400" u="none" cap="none" strike="noStrike">
                <a:solidFill>
                  <a:schemeClr val="dk1"/>
                </a:solidFill>
                <a:latin typeface="Quattrocento Sans"/>
                <a:ea typeface="Quattrocento Sans"/>
                <a:cs typeface="Quattrocento Sans"/>
                <a:sym typeface="Quattrocento Sans"/>
              </a:rPr>
              <a:t> (the value you want to change or adjust)</a:t>
            </a:r>
            <a:endParaRPr/>
          </a:p>
          <a:p>
            <a:pPr indent="0" lvl="1" marL="457200" marR="0" rtl="0" algn="l">
              <a:spcBef>
                <a:spcPts val="0"/>
              </a:spcBef>
              <a:spcAft>
                <a:spcPts val="0"/>
              </a:spcAft>
              <a:buNone/>
            </a:pPr>
            <a:r>
              <a:t/>
            </a:r>
            <a:endParaRPr b="0" i="1" sz="2400" u="none" cap="none" strike="noStrike">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B5 contains the PMT equation: </a:t>
            </a:r>
            <a:r>
              <a:rPr b="1" i="1" lang="en-IN" sz="2400">
                <a:solidFill>
                  <a:schemeClr val="dk1"/>
                </a:solidFill>
                <a:latin typeface="Quattrocento Sans"/>
                <a:ea typeface="Quattrocento Sans"/>
                <a:cs typeface="Quattrocento Sans"/>
                <a:sym typeface="Quattrocento Sans"/>
              </a:rPr>
              <a:t>=PMT(rate, nper, pv, [fv], [type])</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 value is negative to be in line with the cash flow model. The value is what you’re supposed to ‘pay’ annually.</a:t>
            </a:r>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5" name="Google Shape;235;p14"/>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36" name="Google Shape;236;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pic>
        <p:nvPicPr>
          <p:cNvPr descr="running goal seek on loan payment resulting to 21,647" id="238" name="Google Shape;238;p14"/>
          <p:cNvPicPr preferRelativeResize="0"/>
          <p:nvPr/>
        </p:nvPicPr>
        <p:blipFill rotWithShape="1">
          <a:blip r:embed="rId3">
            <a:alphaModFix/>
          </a:blip>
          <a:srcRect b="0" l="0" r="0" t="0"/>
          <a:stretch/>
        </p:blipFill>
        <p:spPr>
          <a:xfrm>
            <a:off x="4542349" y="1695754"/>
            <a:ext cx="7649651" cy="4506529"/>
          </a:xfrm>
          <a:prstGeom prst="rect">
            <a:avLst/>
          </a:prstGeom>
          <a:noFill/>
          <a:ln>
            <a:noFill/>
          </a:ln>
        </p:spPr>
      </p:pic>
      <p:sp>
        <p:nvSpPr>
          <p:cNvPr id="239" name="Google Shape;239;p14"/>
          <p:cNvSpPr txBox="1"/>
          <p:nvPr/>
        </p:nvSpPr>
        <p:spPr>
          <a:xfrm>
            <a:off x="296402" y="1695754"/>
            <a:ext cx="3906888" cy="3970318"/>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800"/>
              <a:buFont typeface="Noto Sans Symbols"/>
              <a:buChar char="⮚"/>
            </a:pPr>
            <a:r>
              <a:rPr i="1" lang="en-IN" sz="2800">
                <a:solidFill>
                  <a:schemeClr val="dk1"/>
                </a:solidFill>
                <a:latin typeface="Quattrocento Sans"/>
                <a:ea typeface="Quattrocento Sans"/>
                <a:cs typeface="Quattrocento Sans"/>
                <a:sym typeface="Quattrocento Sans"/>
              </a:rPr>
              <a:t>Hit Enter</a:t>
            </a:r>
            <a:endParaRPr/>
          </a:p>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a:p>
            <a:pPr indent="-457200" lvl="0" marL="457200" marR="0" rtl="0" algn="l">
              <a:spcBef>
                <a:spcPts val="0"/>
              </a:spcBef>
              <a:spcAft>
                <a:spcPts val="0"/>
              </a:spcAft>
              <a:buClr>
                <a:schemeClr val="dk1"/>
              </a:buClr>
              <a:buSzPts val="2800"/>
              <a:buFont typeface="Noto Sans Symbols"/>
              <a:buChar char="⮚"/>
            </a:pPr>
            <a:r>
              <a:rPr i="1" lang="en-IN" sz="2800">
                <a:solidFill>
                  <a:schemeClr val="dk1"/>
                </a:solidFill>
                <a:latin typeface="Quattrocento Sans"/>
                <a:ea typeface="Quattrocento Sans"/>
                <a:cs typeface="Quattrocento Sans"/>
                <a:sym typeface="Quattrocento Sans"/>
              </a:rPr>
              <a:t>The maximum amount you can loan if you want to stay within the budget is $21,647 (rounded to the nearest integer).</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5" name="Google Shape;245;p15"/>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46" name="Google Shape;246;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7" name="Google Shape;247;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8" name="Google Shape;248;p15"/>
          <p:cNvSpPr txBox="1"/>
          <p:nvPr/>
        </p:nvSpPr>
        <p:spPr>
          <a:xfrm>
            <a:off x="296401" y="1695754"/>
            <a:ext cx="11782527" cy="4832092"/>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800"/>
              <a:buFont typeface="Noto Sans Symbols"/>
              <a:buChar char="⮚"/>
            </a:pPr>
            <a:r>
              <a:rPr i="1" lang="en-IN" sz="2800">
                <a:solidFill>
                  <a:schemeClr val="dk1"/>
                </a:solidFill>
                <a:latin typeface="Quattrocento Sans"/>
                <a:ea typeface="Quattrocento Sans"/>
                <a:cs typeface="Quattrocento Sans"/>
                <a:sym typeface="Quattrocento Sans"/>
              </a:rPr>
              <a:t>But what if it’s about the interest rate? Like you have already decided to loan $20,000 payable in 10 years and you would like to pay $3,000 yearly.</a:t>
            </a:r>
            <a:endParaRPr/>
          </a:p>
          <a:p>
            <a:pPr indent="0" lvl="0" marL="0" marR="0" rtl="0" algn="l">
              <a:spcBef>
                <a:spcPts val="0"/>
              </a:spcBef>
              <a:spcAft>
                <a:spcPts val="0"/>
              </a:spcAft>
              <a:buNone/>
            </a:pPr>
            <a:r>
              <a:t/>
            </a:r>
            <a:endParaRPr i="1" sz="2800">
              <a:solidFill>
                <a:schemeClr val="dk1"/>
              </a:solidFill>
              <a:latin typeface="Quattrocento Sans"/>
              <a:ea typeface="Quattrocento Sans"/>
              <a:cs typeface="Quattrocento Sans"/>
              <a:sym typeface="Quattrocento Sans"/>
            </a:endParaRPr>
          </a:p>
          <a:p>
            <a:pPr indent="-457200" lvl="0" marL="457200" marR="0" rtl="0" algn="l">
              <a:spcBef>
                <a:spcPts val="0"/>
              </a:spcBef>
              <a:spcAft>
                <a:spcPts val="0"/>
              </a:spcAft>
              <a:buClr>
                <a:schemeClr val="dk1"/>
              </a:buClr>
              <a:buSzPts val="2800"/>
              <a:buFont typeface="Noto Sans Symbols"/>
              <a:buChar char="⮚"/>
            </a:pPr>
            <a:r>
              <a:rPr i="1" lang="en-IN" sz="2800">
                <a:solidFill>
                  <a:schemeClr val="dk1"/>
                </a:solidFill>
                <a:latin typeface="Quattrocento Sans"/>
                <a:ea typeface="Quattrocento Sans"/>
                <a:cs typeface="Quattrocento Sans"/>
                <a:sym typeface="Quattrocento Sans"/>
              </a:rPr>
              <a:t>You now like to know the annual interest rate to make this arrangement possible.</a:t>
            </a:r>
            <a:endParaRPr/>
          </a:p>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a:p>
            <a:pPr indent="-457200" lvl="0" marL="457200" marR="0" rtl="0" algn="l">
              <a:spcBef>
                <a:spcPts val="0"/>
              </a:spcBef>
              <a:spcAft>
                <a:spcPts val="0"/>
              </a:spcAft>
              <a:buClr>
                <a:schemeClr val="dk1"/>
              </a:buClr>
              <a:buSzPts val="2800"/>
              <a:buFont typeface="Noto Sans Symbols"/>
              <a:buChar char="⮚"/>
            </a:pPr>
            <a:r>
              <a:rPr i="1" lang="en-IN" sz="2800">
                <a:solidFill>
                  <a:schemeClr val="dk1"/>
                </a:solidFill>
                <a:latin typeface="Quattrocento Sans"/>
                <a:ea typeface="Quattrocento Sans"/>
                <a:cs typeface="Quattrocento Sans"/>
                <a:sym typeface="Quattrocento Sans"/>
              </a:rPr>
              <a:t>(Don’t worry about the current ‘Annual Payment’. It’s automatically calculated based on the values above it.)</a:t>
            </a:r>
            <a:endParaRPr/>
          </a:p>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4" name="Google Shape;254;p16"/>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55" name="Google Shape;255;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7" name="Google Shape;257;p16"/>
          <p:cNvSpPr txBox="1"/>
          <p:nvPr/>
        </p:nvSpPr>
        <p:spPr>
          <a:xfrm>
            <a:off x="296401" y="1695754"/>
            <a:ext cx="11782527" cy="954107"/>
          </a:xfrm>
          <a:prstGeom prst="rect">
            <a:avLst/>
          </a:prstGeom>
          <a:noFill/>
          <a:ln>
            <a:noFill/>
          </a:ln>
        </p:spPr>
        <p:txBody>
          <a:bodyPr anchorCtr="0" anchor="t" bIns="45700" lIns="91425" spcFirstLastPara="1" rIns="91425" wrap="square" tIns="45700">
            <a:spAutoFit/>
          </a:bodyPr>
          <a:lstStyle/>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a:p>
            <a:pPr indent="-279400" lvl="0" marL="457200" marR="0" rtl="0" algn="l">
              <a:spcBef>
                <a:spcPts val="0"/>
              </a:spcBef>
              <a:spcAft>
                <a:spcPts val="0"/>
              </a:spcAft>
              <a:buClr>
                <a:schemeClr val="dk1"/>
              </a:buClr>
              <a:buSzPts val="2800"/>
              <a:buFont typeface="Noto Sans Symbols"/>
              <a:buNone/>
            </a:pPr>
            <a:r>
              <a:t/>
            </a:r>
            <a:endParaRPr i="1" sz="2800">
              <a:solidFill>
                <a:schemeClr val="dk1"/>
              </a:solidFill>
              <a:latin typeface="Quattrocento Sans"/>
              <a:ea typeface="Quattrocento Sans"/>
              <a:cs typeface="Quattrocento Sans"/>
              <a:sym typeface="Quattrocento Sans"/>
            </a:endParaRPr>
          </a:p>
        </p:txBody>
      </p:sp>
      <p:pic>
        <p:nvPicPr>
          <p:cNvPr descr="data set for loan payment finding out the best interest" id="258" name="Google Shape;258;p16"/>
          <p:cNvPicPr preferRelativeResize="0"/>
          <p:nvPr/>
        </p:nvPicPr>
        <p:blipFill rotWithShape="1">
          <a:blip r:embed="rId3">
            <a:alphaModFix/>
          </a:blip>
          <a:srcRect b="0" l="0" r="0" t="0"/>
          <a:stretch/>
        </p:blipFill>
        <p:spPr>
          <a:xfrm>
            <a:off x="1331594" y="2123713"/>
            <a:ext cx="9249390" cy="3836261"/>
          </a:xfrm>
          <a:prstGeom prst="rect">
            <a:avLst/>
          </a:prstGeom>
          <a:noFill/>
          <a:ln>
            <a:noFill/>
          </a:ln>
        </p:spPr>
      </p:pic>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4" name="Google Shape;264;p17"/>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65" name="Google Shape;265;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6" name="Google Shape;266;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7" name="Google Shape;267;p17"/>
          <p:cNvSpPr txBox="1"/>
          <p:nvPr/>
        </p:nvSpPr>
        <p:spPr>
          <a:xfrm>
            <a:off x="155574" y="1533521"/>
            <a:ext cx="4844129" cy="36317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Here’s what you should enter on the ‘Goal Seek’ window:</a:t>
            </a:r>
            <a:endParaRPr/>
          </a:p>
          <a:p>
            <a:pPr indent="0" lvl="0" marL="0" marR="0" rtl="0" algn="l">
              <a:spcBef>
                <a:spcPts val="0"/>
              </a:spcBef>
              <a:spcAft>
                <a:spcPts val="0"/>
              </a:spcAft>
              <a:buNone/>
            </a:pPr>
            <a:r>
              <a:t/>
            </a:r>
            <a:endParaRPr i="1" sz="2300">
              <a:solidFill>
                <a:schemeClr val="dk1"/>
              </a:solidFill>
              <a:latin typeface="Quattrocento Sans"/>
              <a:ea typeface="Quattrocento Sans"/>
              <a:cs typeface="Quattrocento Sans"/>
              <a:sym typeface="Quattrocento Sans"/>
            </a:endParaRPr>
          </a:p>
          <a:p>
            <a:pPr indent="-342900" lvl="1" marL="800100" marR="0" rtl="0" algn="l">
              <a:spcBef>
                <a:spcPts val="0"/>
              </a:spcBef>
              <a:spcAft>
                <a:spcPts val="0"/>
              </a:spcAft>
              <a:buClr>
                <a:schemeClr val="dk1"/>
              </a:buClr>
              <a:buSzPts val="2300"/>
              <a:buFont typeface="Arial"/>
              <a:buChar char="•"/>
            </a:pPr>
            <a:r>
              <a:rPr b="1" i="1" lang="en-IN" sz="2300" u="none" cap="none" strike="noStrike">
                <a:solidFill>
                  <a:schemeClr val="dk1"/>
                </a:solidFill>
                <a:latin typeface="Quattrocento Sans"/>
                <a:ea typeface="Quattrocento Sans"/>
                <a:cs typeface="Quattrocento Sans"/>
                <a:sym typeface="Quattrocento Sans"/>
              </a:rPr>
              <a:t>Set cell: B5</a:t>
            </a:r>
            <a:r>
              <a:rPr b="0" i="1" lang="en-IN" sz="2300" u="none" cap="none" strike="noStrike">
                <a:solidFill>
                  <a:schemeClr val="dk1"/>
                </a:solidFill>
                <a:latin typeface="Quattrocento Sans"/>
                <a:ea typeface="Quattrocento Sans"/>
                <a:cs typeface="Quattrocento Sans"/>
                <a:sym typeface="Quattrocento Sans"/>
              </a:rPr>
              <a:t> (the location of the formula)</a:t>
            </a:r>
            <a:endParaRPr/>
          </a:p>
          <a:p>
            <a:pPr indent="-342900" lvl="1" marL="800100" marR="0" rtl="0" algn="l">
              <a:spcBef>
                <a:spcPts val="0"/>
              </a:spcBef>
              <a:spcAft>
                <a:spcPts val="0"/>
              </a:spcAft>
              <a:buClr>
                <a:schemeClr val="dk1"/>
              </a:buClr>
              <a:buSzPts val="2300"/>
              <a:buFont typeface="Arial"/>
              <a:buChar char="•"/>
            </a:pPr>
            <a:r>
              <a:rPr b="1" i="1" lang="en-IN" sz="2300" u="none" cap="none" strike="noStrike">
                <a:solidFill>
                  <a:schemeClr val="dk1"/>
                </a:solidFill>
                <a:latin typeface="Quattrocento Sans"/>
                <a:ea typeface="Quattrocento Sans"/>
                <a:cs typeface="Quattrocento Sans"/>
                <a:sym typeface="Quattrocento Sans"/>
              </a:rPr>
              <a:t>To value: -3000</a:t>
            </a:r>
            <a:r>
              <a:rPr b="0" i="1" lang="en-IN" sz="2300" u="none" cap="none" strike="noStrike">
                <a:solidFill>
                  <a:schemeClr val="dk1"/>
                </a:solidFill>
                <a:latin typeface="Quattrocento Sans"/>
                <a:ea typeface="Quattrocento Sans"/>
                <a:cs typeface="Quattrocento Sans"/>
                <a:sym typeface="Quattrocento Sans"/>
              </a:rPr>
              <a:t> (the desired result)</a:t>
            </a:r>
            <a:endParaRPr/>
          </a:p>
          <a:p>
            <a:pPr indent="-342900" lvl="1" marL="800100" marR="0" rtl="0" algn="l">
              <a:spcBef>
                <a:spcPts val="0"/>
              </a:spcBef>
              <a:spcAft>
                <a:spcPts val="0"/>
              </a:spcAft>
              <a:buClr>
                <a:schemeClr val="dk1"/>
              </a:buClr>
              <a:buSzPts val="2300"/>
              <a:buFont typeface="Arial"/>
              <a:buChar char="•"/>
            </a:pPr>
            <a:r>
              <a:rPr b="1" i="1" lang="en-IN" sz="2300" u="none" cap="none" strike="noStrike">
                <a:solidFill>
                  <a:schemeClr val="dk1"/>
                </a:solidFill>
                <a:latin typeface="Quattrocento Sans"/>
                <a:ea typeface="Quattrocento Sans"/>
                <a:cs typeface="Quattrocento Sans"/>
                <a:sym typeface="Quattrocento Sans"/>
              </a:rPr>
              <a:t>By changing cell: B2</a:t>
            </a:r>
            <a:r>
              <a:rPr b="0" i="1" lang="en-IN" sz="2300" u="none" cap="none" strike="noStrike">
                <a:solidFill>
                  <a:schemeClr val="dk1"/>
                </a:solidFill>
                <a:latin typeface="Quattrocento Sans"/>
                <a:ea typeface="Quattrocento Sans"/>
                <a:cs typeface="Quattrocento Sans"/>
                <a:sym typeface="Quattrocento Sans"/>
              </a:rPr>
              <a:t> (the value you want to change or adjust)</a:t>
            </a:r>
            <a:endParaRPr/>
          </a:p>
        </p:txBody>
      </p:sp>
      <p:pic>
        <p:nvPicPr>
          <p:cNvPr descr="data set for loan payments interest with a goal seek window filled with the right parameters" id="268" name="Google Shape;268;p17"/>
          <p:cNvPicPr preferRelativeResize="0"/>
          <p:nvPr/>
        </p:nvPicPr>
        <p:blipFill rotWithShape="1">
          <a:blip r:embed="rId3">
            <a:alphaModFix/>
          </a:blip>
          <a:srcRect b="0" l="0" r="0" t="0"/>
          <a:stretch/>
        </p:blipFill>
        <p:spPr>
          <a:xfrm>
            <a:off x="5210175" y="1763737"/>
            <a:ext cx="6981825" cy="4105275"/>
          </a:xfrm>
          <a:prstGeom prst="rect">
            <a:avLst/>
          </a:prstGeom>
          <a:noFill/>
          <a:ln>
            <a:noFill/>
          </a:ln>
        </p:spPr>
      </p:pic>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4" name="Google Shape;274;p18"/>
          <p:cNvSpPr txBox="1"/>
          <p:nvPr>
            <p:ph type="title"/>
          </p:nvPr>
        </p:nvSpPr>
        <p:spPr>
          <a:xfrm flipH="1">
            <a:off x="155574" y="655718"/>
            <a:ext cx="564054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 in Payments</a:t>
            </a:r>
            <a:endParaRPr b="1" i="1" sz="4400">
              <a:latin typeface="Quattrocento Sans"/>
              <a:ea typeface="Quattrocento Sans"/>
              <a:cs typeface="Quattrocento Sans"/>
              <a:sym typeface="Quattrocento Sans"/>
            </a:endParaRPr>
          </a:p>
        </p:txBody>
      </p:sp>
      <p:sp>
        <p:nvSpPr>
          <p:cNvPr descr="Image result for vectors" id="275" name="Google Shape;275;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7" name="Google Shape;277;p18"/>
          <p:cNvSpPr txBox="1"/>
          <p:nvPr/>
        </p:nvSpPr>
        <p:spPr>
          <a:xfrm>
            <a:off x="155575" y="1533521"/>
            <a:ext cx="3103820" cy="1154162"/>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Hit Enter</a:t>
            </a:r>
            <a:endParaRPr/>
          </a:p>
          <a:p>
            <a:pPr indent="-196850" lvl="0" marL="342900" marR="0" rtl="0" algn="l">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The answer is 8%</a:t>
            </a:r>
            <a:endParaRPr/>
          </a:p>
        </p:txBody>
      </p:sp>
      <p:pic>
        <p:nvPicPr>
          <p:cNvPr descr="running goal seek to find out the best interest for loan payment" id="278" name="Google Shape;278;p18"/>
          <p:cNvPicPr preferRelativeResize="0"/>
          <p:nvPr/>
        </p:nvPicPr>
        <p:blipFill rotWithShape="1">
          <a:blip r:embed="rId3">
            <a:alphaModFix/>
          </a:blip>
          <a:srcRect b="0" l="0" r="0" t="0"/>
          <a:stretch/>
        </p:blipFill>
        <p:spPr>
          <a:xfrm>
            <a:off x="4398775" y="1392792"/>
            <a:ext cx="7793225" cy="4586748"/>
          </a:xfrm>
          <a:prstGeom prst="rect">
            <a:avLst/>
          </a:prstGeom>
          <a:noFill/>
          <a:ln>
            <a:noFill/>
          </a:ln>
        </p:spPr>
      </p:pic>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9"/>
          <p:cNvSpPr/>
          <p:nvPr/>
        </p:nvSpPr>
        <p:spPr>
          <a:xfrm>
            <a:off x="838201" y="681038"/>
            <a:ext cx="857863"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4" name="Google Shape;284;p19"/>
          <p:cNvSpPr txBox="1"/>
          <p:nvPr>
            <p:ph type="title"/>
          </p:nvPr>
        </p:nvSpPr>
        <p:spPr>
          <a:xfrm flipH="1">
            <a:off x="155573" y="655718"/>
            <a:ext cx="15404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Error</a:t>
            </a:r>
            <a:endParaRPr b="1" i="1" sz="4400">
              <a:latin typeface="Quattrocento Sans"/>
              <a:ea typeface="Quattrocento Sans"/>
              <a:cs typeface="Quattrocento Sans"/>
              <a:sym typeface="Quattrocento Sans"/>
            </a:endParaRPr>
          </a:p>
        </p:txBody>
      </p:sp>
      <p:sp>
        <p:nvSpPr>
          <p:cNvPr descr="Image result for vectors" id="285" name="Google Shape;285;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6" name="Google Shape;286;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87" name="Google Shape;287;p19"/>
          <p:cNvSpPr txBox="1"/>
          <p:nvPr/>
        </p:nvSpPr>
        <p:spPr>
          <a:xfrm>
            <a:off x="155574" y="1533521"/>
            <a:ext cx="11672631" cy="2215991"/>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As with any other functions or tools in Excel, it’s possible that something could go wrong.</a:t>
            </a:r>
            <a:endParaRPr/>
          </a:p>
          <a:p>
            <a:pPr indent="-196850" lvl="0" marL="342900" marR="0" rtl="0" algn="l">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There are times when ‘Goal Seek’ returns a ‘not have found a solution’. This could be due to the fact that a solution doesn’t really exist.</a:t>
            </a:r>
            <a:endParaRPr/>
          </a:p>
          <a:p>
            <a:pPr indent="-196850" lvl="0" marL="342900" marR="0" rtl="0" algn="l">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However, if you’re sure that a solution does exist, there are a few things you can check:</a:t>
            </a:r>
            <a:endParaRPr/>
          </a:p>
        </p:txBody>
      </p:sp>
      <p:pic>
        <p:nvPicPr>
          <p:cNvPr descr="error: not have found a solution" id="288" name="Google Shape;288;p19"/>
          <p:cNvPicPr preferRelativeResize="0"/>
          <p:nvPr/>
        </p:nvPicPr>
        <p:blipFill rotWithShape="1">
          <a:blip r:embed="rId3">
            <a:alphaModFix/>
          </a:blip>
          <a:srcRect b="0" l="0" r="0" t="0"/>
          <a:stretch/>
        </p:blipFill>
        <p:spPr>
          <a:xfrm>
            <a:off x="3819833" y="3974185"/>
            <a:ext cx="4763728" cy="2790691"/>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155575" y="655718"/>
            <a:ext cx="5589247"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Meaning – Goal Seek</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173498" y="1560971"/>
            <a:ext cx="10746266" cy="4939814"/>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‘Goal Seek’ is a built-in tool in Excel that would help you find the right value to get your desired result.</a:t>
            </a:r>
            <a:endParaRPr/>
          </a:p>
          <a:p>
            <a:pPr indent="-342900" lvl="0" marL="352044" marR="0" rtl="0" algn="l">
              <a:spcBef>
                <a:spcPts val="1839"/>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You can think of it as some sort of a reverse tool wherein you have the (desired) result but you don’t have the right value to get at that result. Normally, the result is what you have to find from the data set.</a:t>
            </a:r>
            <a:endParaRPr/>
          </a:p>
          <a:p>
            <a:pPr indent="-342900" lvl="0" marL="352044" marR="0" rtl="0" algn="l">
              <a:spcBef>
                <a:spcPts val="1839"/>
              </a:spcBef>
              <a:spcAft>
                <a:spcPts val="0"/>
              </a:spcAft>
              <a:buClr>
                <a:srgbClr val="000000"/>
              </a:buClr>
              <a:buSzPts val="2400"/>
              <a:buFont typeface="Noto Sans Symbols"/>
              <a:buChar char="⮚"/>
            </a:pPr>
            <a:r>
              <a:rPr i="1" lang="en-IN" sz="2400">
                <a:solidFill>
                  <a:srgbClr val="000000"/>
                </a:solidFill>
                <a:latin typeface="Quattrocento Sans"/>
                <a:ea typeface="Quattrocento Sans"/>
                <a:cs typeface="Quattrocento Sans"/>
                <a:sym typeface="Quattrocento Sans"/>
              </a:rPr>
              <a:t>Here are a few examples of real-life problems that can be solved by the Goal Seek tool:</a:t>
            </a:r>
            <a:endParaRPr/>
          </a:p>
          <a:p>
            <a:pPr indent="-342900" lvl="1" marL="809244" marR="0" rtl="0" algn="l">
              <a:spcBef>
                <a:spcPts val="1839"/>
              </a:spcBef>
              <a:spcAft>
                <a:spcPts val="0"/>
              </a:spcAft>
              <a:buClr>
                <a:srgbClr val="000000"/>
              </a:buClr>
              <a:buSzPts val="2400"/>
              <a:buFont typeface="Arial"/>
              <a:buChar char="•"/>
            </a:pPr>
            <a:r>
              <a:rPr b="0" i="1" lang="en-IN" sz="2400" u="none" cap="none" strike="noStrike">
                <a:solidFill>
                  <a:srgbClr val="000000"/>
                </a:solidFill>
                <a:latin typeface="Quattrocento Sans"/>
                <a:ea typeface="Quattrocento Sans"/>
                <a:cs typeface="Quattrocento Sans"/>
                <a:sym typeface="Quattrocento Sans"/>
              </a:rPr>
              <a:t>Finding out the passing grade</a:t>
            </a:r>
            <a:endParaRPr/>
          </a:p>
          <a:p>
            <a:pPr indent="-342900" lvl="1" marL="809244" marR="0" rtl="0" algn="l">
              <a:spcBef>
                <a:spcPts val="1839"/>
              </a:spcBef>
              <a:spcAft>
                <a:spcPts val="0"/>
              </a:spcAft>
              <a:buClr>
                <a:srgbClr val="000000"/>
              </a:buClr>
              <a:buSzPts val="2400"/>
              <a:buFont typeface="Arial"/>
              <a:buChar char="•"/>
            </a:pPr>
            <a:r>
              <a:rPr b="0" i="1" lang="en-IN" sz="2400" u="none" cap="none" strike="noStrike">
                <a:solidFill>
                  <a:srgbClr val="000000"/>
                </a:solidFill>
                <a:latin typeface="Quattrocento Sans"/>
                <a:ea typeface="Quattrocento Sans"/>
                <a:cs typeface="Quattrocento Sans"/>
                <a:sym typeface="Quattrocento Sans"/>
              </a:rPr>
              <a:t>Needed votes for the election</a:t>
            </a:r>
            <a:endParaRPr/>
          </a:p>
          <a:p>
            <a:pPr indent="-342900" lvl="1" marL="809244" marR="0" rtl="0" algn="l">
              <a:spcBef>
                <a:spcPts val="1839"/>
              </a:spcBef>
              <a:spcAft>
                <a:spcPts val="0"/>
              </a:spcAft>
              <a:buClr>
                <a:srgbClr val="000000"/>
              </a:buClr>
              <a:buSzPts val="2400"/>
              <a:buFont typeface="Arial"/>
              <a:buChar char="•"/>
            </a:pPr>
            <a:r>
              <a:rPr b="0" i="1" lang="en-IN" sz="2400" u="none" cap="none" strike="noStrike">
                <a:solidFill>
                  <a:srgbClr val="000000"/>
                </a:solidFill>
                <a:latin typeface="Quattrocento Sans"/>
                <a:ea typeface="Quattrocento Sans"/>
                <a:cs typeface="Quattrocento Sans"/>
                <a:sym typeface="Quattrocento Sans"/>
              </a:rPr>
              <a:t>Finding the affordable loan amount (or interest rate)</a:t>
            </a:r>
            <a:endParaRPr b="0" i="1" sz="24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0"/>
          <p:cNvSpPr/>
          <p:nvPr/>
        </p:nvSpPr>
        <p:spPr>
          <a:xfrm>
            <a:off x="838201" y="681038"/>
            <a:ext cx="857863"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4" name="Google Shape;294;p20"/>
          <p:cNvSpPr txBox="1"/>
          <p:nvPr>
            <p:ph type="title"/>
          </p:nvPr>
        </p:nvSpPr>
        <p:spPr>
          <a:xfrm flipH="1">
            <a:off x="155573" y="655718"/>
            <a:ext cx="15404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Error</a:t>
            </a:r>
            <a:endParaRPr b="1" i="1" sz="4400">
              <a:latin typeface="Quattrocento Sans"/>
              <a:ea typeface="Quattrocento Sans"/>
              <a:cs typeface="Quattrocento Sans"/>
              <a:sym typeface="Quattrocento Sans"/>
            </a:endParaRPr>
          </a:p>
        </p:txBody>
      </p:sp>
      <p:sp>
        <p:nvSpPr>
          <p:cNvPr descr="Image result for vectors" id="295" name="Google Shape;295;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6" name="Google Shape;296;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7" name="Google Shape;297;p20"/>
          <p:cNvSpPr txBox="1"/>
          <p:nvPr/>
        </p:nvSpPr>
        <p:spPr>
          <a:xfrm>
            <a:off x="155572" y="1667315"/>
            <a:ext cx="11436657" cy="221599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2300">
                <a:solidFill>
                  <a:schemeClr val="dk1"/>
                </a:solidFill>
                <a:latin typeface="Quattrocento Sans"/>
                <a:ea typeface="Quattrocento Sans"/>
                <a:cs typeface="Quattrocento Sans"/>
                <a:sym typeface="Quattrocento Sans"/>
              </a:rPr>
              <a:t>1. Check the parameters and values</a:t>
            </a:r>
            <a:endParaRPr i="1" sz="23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Every time your handling a function and a tool that includes references, make sure your reference is accurate. If not, whatever adjustment you make, you’ll always get the wrong answer.</a:t>
            </a:r>
            <a:endParaRPr/>
          </a:p>
          <a:p>
            <a:pPr indent="0" lvl="0" marL="0" marR="0" rtl="0" algn="l">
              <a:spcBef>
                <a:spcPts val="0"/>
              </a:spcBef>
              <a:spcAft>
                <a:spcPts val="0"/>
              </a:spcAft>
              <a:buNone/>
            </a:pPr>
            <a:r>
              <a:t/>
            </a:r>
            <a:endParaRPr i="1" sz="2300">
              <a:solidFill>
                <a:schemeClr val="dk1"/>
              </a:solidFill>
              <a:latin typeface="Quattrocento Sans"/>
              <a:ea typeface="Quattrocento Sans"/>
              <a:cs typeface="Quattrocento Sans"/>
              <a:sym typeface="Quattrocento Sans"/>
            </a:endParaRPr>
          </a:p>
          <a:p>
            <a:pPr indent="-368300" lvl="1" marL="971550" marR="0" rtl="0" algn="l">
              <a:spcBef>
                <a:spcPts val="0"/>
              </a:spcBef>
              <a:spcAft>
                <a:spcPts val="0"/>
              </a:spcAft>
              <a:buClr>
                <a:schemeClr val="dk1"/>
              </a:buClr>
              <a:buSzPts val="2300"/>
              <a:buFont typeface="Calibri"/>
              <a:buNone/>
            </a:pPr>
            <a:r>
              <a:t/>
            </a:r>
            <a:endParaRPr b="0" i="1" sz="23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1"/>
          <p:cNvSpPr/>
          <p:nvPr/>
        </p:nvSpPr>
        <p:spPr>
          <a:xfrm>
            <a:off x="838201" y="681038"/>
            <a:ext cx="857863"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03" name="Google Shape;303;p21"/>
          <p:cNvSpPr txBox="1"/>
          <p:nvPr>
            <p:ph type="title"/>
          </p:nvPr>
        </p:nvSpPr>
        <p:spPr>
          <a:xfrm flipH="1">
            <a:off x="155573" y="655718"/>
            <a:ext cx="15404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Error</a:t>
            </a:r>
            <a:endParaRPr b="1" i="1" sz="4400">
              <a:latin typeface="Quattrocento Sans"/>
              <a:ea typeface="Quattrocento Sans"/>
              <a:cs typeface="Quattrocento Sans"/>
              <a:sym typeface="Quattrocento Sans"/>
            </a:endParaRPr>
          </a:p>
        </p:txBody>
      </p:sp>
      <p:sp>
        <p:nvSpPr>
          <p:cNvPr descr="Image result for vectors" id="304" name="Google Shape;304;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5" name="Google Shape;305;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06" name="Google Shape;306;p21"/>
          <p:cNvSpPr txBox="1"/>
          <p:nvPr/>
        </p:nvSpPr>
        <p:spPr>
          <a:xfrm>
            <a:off x="155575" y="1518461"/>
            <a:ext cx="12036426" cy="504753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2300">
                <a:solidFill>
                  <a:schemeClr val="dk1"/>
                </a:solidFill>
                <a:latin typeface="Quattrocento Sans"/>
                <a:ea typeface="Quattrocento Sans"/>
                <a:cs typeface="Quattrocento Sans"/>
                <a:sym typeface="Quattrocento Sans"/>
              </a:rPr>
              <a:t>2. Change iterative calculation</a:t>
            </a:r>
            <a:endParaRPr i="1" sz="23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There’s a setting in Excel where you can adjust the number of possible solutions Excel will calculate as well as its accuracy.</a:t>
            </a:r>
            <a:endParaRPr/>
          </a:p>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To change them, </a:t>
            </a:r>
            <a:endParaRPr/>
          </a:p>
          <a:p>
            <a:pPr indent="-514350" lvl="1" marL="971550" marR="0" rtl="0" algn="l">
              <a:spcBef>
                <a:spcPts val="0"/>
              </a:spcBef>
              <a:spcAft>
                <a:spcPts val="0"/>
              </a:spcAft>
              <a:buClr>
                <a:schemeClr val="dk1"/>
              </a:buClr>
              <a:buSzPts val="2300"/>
              <a:buFont typeface="Calibri"/>
              <a:buAutoNum type="romanLcPeriod"/>
            </a:pPr>
            <a:r>
              <a:rPr b="0" i="1" lang="en-IN" sz="2300" u="none" cap="none" strike="noStrike">
                <a:solidFill>
                  <a:schemeClr val="dk1"/>
                </a:solidFill>
                <a:latin typeface="Quattrocento Sans"/>
                <a:ea typeface="Quattrocento Sans"/>
                <a:cs typeface="Quattrocento Sans"/>
                <a:sym typeface="Quattrocento Sans"/>
              </a:rPr>
              <a:t>Click</a:t>
            </a:r>
            <a:r>
              <a:rPr b="1" i="1" lang="en-IN" sz="2300" u="none" cap="none" strike="noStrike">
                <a:solidFill>
                  <a:schemeClr val="dk1"/>
                </a:solidFill>
                <a:latin typeface="Quattrocento Sans"/>
                <a:ea typeface="Quattrocento Sans"/>
                <a:cs typeface="Quattrocento Sans"/>
                <a:sym typeface="Quattrocento Sans"/>
              </a:rPr>
              <a:t> ‘File’</a:t>
            </a:r>
            <a:r>
              <a:rPr b="0" i="1" lang="en-IN" sz="2300" u="none" cap="none" strike="noStrike">
                <a:solidFill>
                  <a:schemeClr val="dk1"/>
                </a:solidFill>
                <a:latin typeface="Quattrocento Sans"/>
                <a:ea typeface="Quattrocento Sans"/>
                <a:cs typeface="Quattrocento Sans"/>
                <a:sym typeface="Quattrocento Sans"/>
              </a:rPr>
              <a:t> from the tab list.</a:t>
            </a:r>
            <a:endParaRPr/>
          </a:p>
          <a:p>
            <a:pPr indent="-514350" lvl="1" marL="971550" marR="0" rtl="0" algn="l">
              <a:spcBef>
                <a:spcPts val="0"/>
              </a:spcBef>
              <a:spcAft>
                <a:spcPts val="0"/>
              </a:spcAft>
              <a:buClr>
                <a:schemeClr val="dk1"/>
              </a:buClr>
              <a:buSzPts val="2300"/>
              <a:buFont typeface="Calibri"/>
              <a:buAutoNum type="romanLcPeriod"/>
            </a:pPr>
            <a:r>
              <a:rPr b="0" i="1" lang="en-IN" sz="2300" u="none" cap="none" strike="noStrike">
                <a:solidFill>
                  <a:schemeClr val="dk1"/>
                </a:solidFill>
                <a:latin typeface="Quattrocento Sans"/>
                <a:ea typeface="Quattrocento Sans"/>
                <a:cs typeface="Quattrocento Sans"/>
                <a:sym typeface="Quattrocento Sans"/>
              </a:rPr>
              <a:t>Then go to</a:t>
            </a:r>
            <a:r>
              <a:rPr b="1" i="1" lang="en-IN" sz="2300" u="none" cap="none" strike="noStrike">
                <a:solidFill>
                  <a:schemeClr val="dk1"/>
                </a:solidFill>
                <a:latin typeface="Quattrocento Sans"/>
                <a:ea typeface="Quattrocento Sans"/>
                <a:cs typeface="Quattrocento Sans"/>
                <a:sym typeface="Quattrocento Sans"/>
              </a:rPr>
              <a:t>‘Excel Options’</a:t>
            </a:r>
            <a:r>
              <a:rPr b="0" i="1" lang="en-IN" sz="2300" u="none" cap="none" strike="noStrike">
                <a:solidFill>
                  <a:schemeClr val="dk1"/>
                </a:solidFill>
                <a:latin typeface="Quattrocento Sans"/>
                <a:ea typeface="Quattrocento Sans"/>
                <a:cs typeface="Quattrocento Sans"/>
                <a:sym typeface="Quattrocento Sans"/>
              </a:rPr>
              <a:t> window, </a:t>
            </a:r>
            <a:endParaRPr/>
          </a:p>
          <a:p>
            <a:pPr indent="-514350" lvl="1" marL="971550" marR="0" rtl="0" algn="l">
              <a:spcBef>
                <a:spcPts val="0"/>
              </a:spcBef>
              <a:spcAft>
                <a:spcPts val="0"/>
              </a:spcAft>
              <a:buClr>
                <a:schemeClr val="dk1"/>
              </a:buClr>
              <a:buSzPts val="2300"/>
              <a:buFont typeface="Calibri"/>
              <a:buAutoNum type="romanLcPeriod"/>
            </a:pPr>
            <a:r>
              <a:rPr b="0" i="1" lang="en-IN" sz="2300" u="none" cap="none" strike="noStrike">
                <a:solidFill>
                  <a:schemeClr val="dk1"/>
                </a:solidFill>
                <a:latin typeface="Quattrocento Sans"/>
                <a:ea typeface="Quattrocento Sans"/>
                <a:cs typeface="Quattrocento Sans"/>
                <a:sym typeface="Quattrocento Sans"/>
              </a:rPr>
              <a:t>Click</a:t>
            </a:r>
            <a:r>
              <a:rPr b="1" i="1" lang="en-IN" sz="2300" u="none" cap="none" strike="noStrike">
                <a:solidFill>
                  <a:schemeClr val="dk1"/>
                </a:solidFill>
                <a:latin typeface="Quattrocento Sans"/>
                <a:ea typeface="Quattrocento Sans"/>
                <a:cs typeface="Quattrocento Sans"/>
                <a:sym typeface="Quattrocento Sans"/>
              </a:rPr>
              <a:t> ‘Formulas’</a:t>
            </a:r>
            <a:r>
              <a:rPr b="0" i="1" lang="en-IN" sz="2300" u="none" cap="none" strike="noStrike">
                <a:solidFill>
                  <a:schemeClr val="dk1"/>
                </a:solidFill>
                <a:latin typeface="Quattrocento Sans"/>
                <a:ea typeface="Quattrocento Sans"/>
                <a:cs typeface="Quattrocento Sans"/>
                <a:sym typeface="Quattrocento Sans"/>
              </a:rPr>
              <a:t> at the left-hand sidebar of the window.</a:t>
            </a:r>
            <a:endParaRPr/>
          </a:p>
          <a:p>
            <a:pPr indent="0" lvl="1" marL="457200" marR="0" rtl="0" algn="l">
              <a:spcBef>
                <a:spcPts val="0"/>
              </a:spcBef>
              <a:spcAft>
                <a:spcPts val="0"/>
              </a:spcAft>
              <a:buNone/>
            </a:pPr>
            <a:r>
              <a:t/>
            </a:r>
            <a:endParaRPr b="0" i="1" sz="2300" u="none" cap="none" strike="noStrike">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There are 2 settings you can tweak to adjust the iterative calculation:</a:t>
            </a:r>
            <a:endParaRPr/>
          </a:p>
          <a:p>
            <a:pPr indent="0" lvl="0" marL="0" marR="0" rtl="0" algn="l">
              <a:spcBef>
                <a:spcPts val="0"/>
              </a:spcBef>
              <a:spcAft>
                <a:spcPts val="0"/>
              </a:spcAft>
              <a:buNone/>
            </a:pPr>
            <a:r>
              <a:t/>
            </a:r>
            <a:endParaRPr i="1" sz="2300">
              <a:solidFill>
                <a:schemeClr val="dk1"/>
              </a:solidFill>
              <a:latin typeface="Quattrocento Sans"/>
              <a:ea typeface="Quattrocento Sans"/>
              <a:cs typeface="Quattrocento Sans"/>
              <a:sym typeface="Quattrocento Sans"/>
            </a:endParaRPr>
          </a:p>
          <a:p>
            <a:pPr indent="-342900" lvl="0" marL="342900" marR="0" rtl="0" algn="l">
              <a:spcBef>
                <a:spcPts val="0"/>
              </a:spcBef>
              <a:spcAft>
                <a:spcPts val="0"/>
              </a:spcAft>
              <a:buClr>
                <a:schemeClr val="dk1"/>
              </a:buClr>
              <a:buSzPts val="2300"/>
              <a:buFont typeface="Arial"/>
              <a:buChar char="•"/>
            </a:pPr>
            <a:r>
              <a:rPr b="1" i="1" lang="en-IN" sz="2300">
                <a:solidFill>
                  <a:schemeClr val="dk1"/>
                </a:solidFill>
                <a:latin typeface="Quattrocento Sans"/>
                <a:ea typeface="Quattrocento Sans"/>
                <a:cs typeface="Quattrocento Sans"/>
                <a:sym typeface="Quattrocento Sans"/>
              </a:rPr>
              <a:t>Maximum Iterations</a:t>
            </a:r>
            <a:r>
              <a:rPr i="1" lang="en-IN" sz="2300">
                <a:solidFill>
                  <a:schemeClr val="dk1"/>
                </a:solidFill>
                <a:latin typeface="Quattrocento Sans"/>
                <a:ea typeface="Quattrocento Sans"/>
                <a:cs typeface="Quattrocento Sans"/>
                <a:sym typeface="Quattrocento Sans"/>
              </a:rPr>
              <a:t> (the number of possible solutions; the higher the number the more iterations)</a:t>
            </a:r>
            <a:endParaRPr/>
          </a:p>
          <a:p>
            <a:pPr indent="-342900" lvl="0" marL="342900" marR="0" rtl="0" algn="l">
              <a:spcBef>
                <a:spcPts val="0"/>
              </a:spcBef>
              <a:spcAft>
                <a:spcPts val="0"/>
              </a:spcAft>
              <a:buClr>
                <a:schemeClr val="dk1"/>
              </a:buClr>
              <a:buSzPts val="2300"/>
              <a:buFont typeface="Arial"/>
              <a:buChar char="•"/>
            </a:pPr>
            <a:r>
              <a:rPr b="1" i="1" lang="en-IN" sz="2300">
                <a:solidFill>
                  <a:schemeClr val="dk1"/>
                </a:solidFill>
                <a:latin typeface="Quattrocento Sans"/>
                <a:ea typeface="Quattrocento Sans"/>
                <a:cs typeface="Quattrocento Sans"/>
                <a:sym typeface="Quattrocento Sans"/>
              </a:rPr>
              <a:t>Maximum Change</a:t>
            </a:r>
            <a:r>
              <a:rPr i="1" lang="en-IN" sz="2300">
                <a:solidFill>
                  <a:schemeClr val="dk1"/>
                </a:solidFill>
                <a:latin typeface="Quattrocento Sans"/>
                <a:ea typeface="Quattrocento Sans"/>
                <a:cs typeface="Quattrocento Sans"/>
                <a:sym typeface="Quattrocento Sans"/>
              </a:rPr>
              <a:t> (accuracy; the lower the number the higher the accuracy)</a:t>
            </a:r>
            <a:endParaRPr/>
          </a:p>
          <a:p>
            <a:pPr indent="-368300" lvl="1" marL="971550" marR="0" rtl="0" algn="l">
              <a:spcBef>
                <a:spcPts val="0"/>
              </a:spcBef>
              <a:spcAft>
                <a:spcPts val="0"/>
              </a:spcAft>
              <a:buClr>
                <a:schemeClr val="dk1"/>
              </a:buClr>
              <a:buSzPts val="2300"/>
              <a:buFont typeface="Calibri"/>
              <a:buNone/>
            </a:pPr>
            <a:r>
              <a:t/>
            </a:r>
            <a:endParaRPr b="0" i="1" sz="23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2"/>
          <p:cNvSpPr/>
          <p:nvPr/>
        </p:nvSpPr>
        <p:spPr>
          <a:xfrm>
            <a:off x="838201" y="681038"/>
            <a:ext cx="857863"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12" name="Google Shape;312;p22"/>
          <p:cNvSpPr txBox="1"/>
          <p:nvPr>
            <p:ph type="title"/>
          </p:nvPr>
        </p:nvSpPr>
        <p:spPr>
          <a:xfrm flipH="1">
            <a:off x="155573" y="655718"/>
            <a:ext cx="15404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Error</a:t>
            </a:r>
            <a:endParaRPr b="1" i="1" sz="4400">
              <a:latin typeface="Quattrocento Sans"/>
              <a:ea typeface="Quattrocento Sans"/>
              <a:cs typeface="Quattrocento Sans"/>
              <a:sym typeface="Quattrocento Sans"/>
            </a:endParaRPr>
          </a:p>
        </p:txBody>
      </p:sp>
      <p:sp>
        <p:nvSpPr>
          <p:cNvPr descr="Image result for vectors" id="313" name="Google Shape;313;p2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4" name="Google Shape;314;p2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pic>
        <p:nvPicPr>
          <p:cNvPr descr="iterative calculation options" id="315" name="Google Shape;315;p22"/>
          <p:cNvPicPr preferRelativeResize="0"/>
          <p:nvPr/>
        </p:nvPicPr>
        <p:blipFill rotWithShape="1">
          <a:blip r:embed="rId3">
            <a:alphaModFix/>
          </a:blip>
          <a:srcRect b="0" l="0" r="0" t="0"/>
          <a:stretch/>
        </p:blipFill>
        <p:spPr>
          <a:xfrm>
            <a:off x="2515847" y="588316"/>
            <a:ext cx="7673345" cy="6269684"/>
          </a:xfrm>
          <a:prstGeom prst="rect">
            <a:avLst/>
          </a:prstGeom>
          <a:noFill/>
          <a:ln>
            <a:noFill/>
          </a:ln>
        </p:spPr>
      </p:pic>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3"/>
          <p:cNvSpPr/>
          <p:nvPr/>
        </p:nvSpPr>
        <p:spPr>
          <a:xfrm>
            <a:off x="838201" y="681038"/>
            <a:ext cx="857863"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21" name="Google Shape;321;p23"/>
          <p:cNvSpPr txBox="1"/>
          <p:nvPr>
            <p:ph type="title"/>
          </p:nvPr>
        </p:nvSpPr>
        <p:spPr>
          <a:xfrm flipH="1">
            <a:off x="155573" y="655718"/>
            <a:ext cx="15404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Error</a:t>
            </a:r>
            <a:endParaRPr b="1" i="1" sz="4400">
              <a:latin typeface="Quattrocento Sans"/>
              <a:ea typeface="Quattrocento Sans"/>
              <a:cs typeface="Quattrocento Sans"/>
              <a:sym typeface="Quattrocento Sans"/>
            </a:endParaRPr>
          </a:p>
        </p:txBody>
      </p:sp>
      <p:sp>
        <p:nvSpPr>
          <p:cNvPr descr="Image result for vectors" id="322" name="Google Shape;322;p2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2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4" name="Google Shape;324;p23"/>
          <p:cNvSpPr txBox="1"/>
          <p:nvPr/>
        </p:nvSpPr>
        <p:spPr>
          <a:xfrm>
            <a:off x="155575" y="1518461"/>
            <a:ext cx="12036426" cy="29238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2300">
                <a:solidFill>
                  <a:schemeClr val="dk1"/>
                </a:solidFill>
                <a:latin typeface="Quattrocento Sans"/>
                <a:ea typeface="Quattrocento Sans"/>
                <a:cs typeface="Quattrocento Sans"/>
                <a:sym typeface="Quattrocento Sans"/>
              </a:rPr>
              <a:t>3. No circular reference</a:t>
            </a:r>
            <a:endParaRPr i="1" sz="23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300">
                <a:solidFill>
                  <a:schemeClr val="dk1"/>
                </a:solidFill>
                <a:latin typeface="Quattrocento Sans"/>
                <a:ea typeface="Quattrocento Sans"/>
                <a:cs typeface="Quattrocento Sans"/>
                <a:sym typeface="Quattrocento Sans"/>
              </a:rPr>
              <a:t>A circular reference occurs when a formula refers back to its own cell directly or indirectly. ‘Goal Seek’ doesn’t work when there are co-dependent formulas involved.</a:t>
            </a:r>
            <a:endParaRPr/>
          </a:p>
          <a:p>
            <a:pPr indent="0" lvl="0" marL="0" marR="0" rtl="0" algn="l">
              <a:spcBef>
                <a:spcPts val="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i="1" lang="en-IN" sz="2300">
                <a:solidFill>
                  <a:srgbClr val="FF0000"/>
                </a:solidFill>
                <a:latin typeface="Quattrocento Sans"/>
                <a:ea typeface="Quattrocento Sans"/>
                <a:cs typeface="Quattrocento Sans"/>
                <a:sym typeface="Quattrocento Sans"/>
              </a:rPr>
              <a:t>Conclusion</a:t>
            </a:r>
            <a:endParaRPr/>
          </a:p>
          <a:p>
            <a:pPr indent="0" lvl="0" marL="0" marR="0" rtl="0" algn="l">
              <a:spcBef>
                <a:spcPts val="0"/>
              </a:spcBef>
              <a:spcAft>
                <a:spcPts val="0"/>
              </a:spcAft>
              <a:buNone/>
            </a:pPr>
            <a:r>
              <a:rPr i="1" lang="en-IN" sz="2300">
                <a:solidFill>
                  <a:srgbClr val="FF0000"/>
                </a:solidFill>
                <a:latin typeface="Quattrocento Sans"/>
                <a:ea typeface="Quattrocento Sans"/>
                <a:cs typeface="Quattrocento Sans"/>
                <a:sym typeface="Quattrocento Sans"/>
              </a:rPr>
              <a:t>What-If Analysis tools like ‘Goal Seek’ is one of the most useful features in Excel yet also one of the least used and unpopular.</a:t>
            </a:r>
            <a:endParaRPr/>
          </a:p>
          <a:p>
            <a:pPr indent="-368300" lvl="1" marL="971550" marR="0" rtl="0" algn="l">
              <a:spcBef>
                <a:spcPts val="0"/>
              </a:spcBef>
              <a:spcAft>
                <a:spcPts val="0"/>
              </a:spcAft>
              <a:buClr>
                <a:schemeClr val="dk1"/>
              </a:buClr>
              <a:buSzPts val="2300"/>
              <a:buFont typeface="Calibri"/>
              <a:buNone/>
            </a:pPr>
            <a:r>
              <a:t/>
            </a:r>
            <a:endParaRPr b="0" i="1" sz="23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How to use</a:t>
            </a:r>
            <a:endParaRPr b="1" i="1" sz="4400">
              <a:latin typeface="Quattrocento Sans"/>
              <a:ea typeface="Quattrocento Sans"/>
              <a:cs typeface="Quattrocento Sans"/>
              <a:sym typeface="Quattrocento Sans"/>
            </a:endParaRPr>
          </a:p>
        </p:txBody>
      </p:sp>
      <p:sp>
        <p:nvSpPr>
          <p:cNvPr descr="Image result for vectors" id="127" name="Google Shape;127;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9" name="Google Shape;129;p3"/>
          <p:cNvSpPr txBox="1"/>
          <p:nvPr/>
        </p:nvSpPr>
        <p:spPr>
          <a:xfrm>
            <a:off x="173498" y="1560971"/>
            <a:ext cx="10746266" cy="2862322"/>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 Goal Seek tool is simple to use.</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There are three parameters you should know about:</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Set cell (the formula of the result)</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To value (the desired result of the formula)</a:t>
            </a:r>
            <a:endParaRPr/>
          </a:p>
          <a:p>
            <a:pPr indent="-342900" lvl="1" marL="809244" marR="0" rtl="0" algn="l">
              <a:spcBef>
                <a:spcPts val="1839"/>
              </a:spcBef>
              <a:spcAft>
                <a:spcPts val="0"/>
              </a:spcAft>
              <a:buClr>
                <a:schemeClr val="dk1"/>
              </a:buClr>
              <a:buSzPts val="2400"/>
              <a:buFont typeface="Arial"/>
              <a:buChar char="•"/>
            </a:pPr>
            <a:r>
              <a:rPr b="0" i="1" lang="en-IN" sz="2400" u="none" cap="none" strike="noStrike">
                <a:solidFill>
                  <a:schemeClr val="dk1"/>
                </a:solidFill>
                <a:latin typeface="Quattrocento Sans"/>
                <a:ea typeface="Quattrocento Sans"/>
                <a:cs typeface="Quattrocento Sans"/>
                <a:sym typeface="Quattrocento Sans"/>
              </a:rPr>
              <a:t>By changing cell (the value you want to adjust)</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5" name="Google Shape;135;p4"/>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How to use</a:t>
            </a:r>
            <a:endParaRPr b="1" i="1" sz="4400">
              <a:latin typeface="Quattrocento Sans"/>
              <a:ea typeface="Quattrocento Sans"/>
              <a:cs typeface="Quattrocento Sans"/>
              <a:sym typeface="Quattrocento Sans"/>
            </a:endParaRPr>
          </a:p>
        </p:txBody>
      </p:sp>
      <p:sp>
        <p:nvSpPr>
          <p:cNvPr descr="Image result for vectors" id="136" name="Google Shape;136;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8" name="Google Shape;138;p4"/>
          <p:cNvSpPr txBox="1"/>
          <p:nvPr/>
        </p:nvSpPr>
        <p:spPr>
          <a:xfrm>
            <a:off x="173498" y="1560971"/>
            <a:ext cx="6596012" cy="3139321"/>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Now, let’s apply them in a real-life scenario.</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This student whose grades are shown below would like to know how much he needs to score on the last quiz so he’ll get at least an average grade of 75. Currently, his average stands at a failing grade, 71.50.</a:t>
            </a:r>
            <a:endParaRPr/>
          </a:p>
          <a:p>
            <a:pPr indent="-190499" lvl="0" marL="352044" marR="0" rtl="0" algn="l">
              <a:spcBef>
                <a:spcPts val="1839"/>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pic>
        <p:nvPicPr>
          <p:cNvPr descr="a data set with 5 quiz grades with their average where the quiz 5 is blank" id="139" name="Google Shape;139;p4"/>
          <p:cNvPicPr preferRelativeResize="0"/>
          <p:nvPr/>
        </p:nvPicPr>
        <p:blipFill rotWithShape="1">
          <a:blip r:embed="rId3">
            <a:alphaModFix/>
          </a:blip>
          <a:srcRect b="0" l="0" r="0" t="0"/>
          <a:stretch/>
        </p:blipFill>
        <p:spPr>
          <a:xfrm>
            <a:off x="7211961" y="1406216"/>
            <a:ext cx="4806541" cy="4818834"/>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5" name="Google Shape;145;p5"/>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46" name="Google Shape;146;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8" name="Google Shape;148;p5"/>
          <p:cNvSpPr txBox="1"/>
          <p:nvPr/>
        </p:nvSpPr>
        <p:spPr>
          <a:xfrm>
            <a:off x="173498" y="1560971"/>
            <a:ext cx="6596012" cy="216982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 first thing to do is to click </a:t>
            </a:r>
            <a:r>
              <a:rPr b="1" i="1" lang="en-IN" sz="2400">
                <a:solidFill>
                  <a:schemeClr val="dk1"/>
                </a:solidFill>
                <a:latin typeface="Quattrocento Sans"/>
                <a:ea typeface="Quattrocento Sans"/>
                <a:cs typeface="Quattrocento Sans"/>
                <a:sym typeface="Quattrocento Sans"/>
              </a:rPr>
              <a:t>‘Data’ </a:t>
            </a:r>
            <a:r>
              <a:rPr i="1" lang="en-IN" sz="2400">
                <a:solidFill>
                  <a:schemeClr val="dk1"/>
                </a:solidFill>
                <a:latin typeface="Quattrocento Sans"/>
                <a:ea typeface="Quattrocento Sans"/>
                <a:cs typeface="Quattrocento Sans"/>
                <a:sym typeface="Quattrocento Sans"/>
              </a:rPr>
              <a:t>on the tab list.</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From there, click the ‘</a:t>
            </a:r>
            <a:r>
              <a:rPr b="1" i="1" lang="en-IN" sz="2400">
                <a:solidFill>
                  <a:schemeClr val="dk1"/>
                </a:solidFill>
                <a:latin typeface="Quattrocento Sans"/>
                <a:ea typeface="Quattrocento Sans"/>
                <a:cs typeface="Quattrocento Sans"/>
                <a:sym typeface="Quattrocento Sans"/>
              </a:rPr>
              <a:t>What-If Analysis</a:t>
            </a:r>
            <a:r>
              <a:rPr i="1" lang="en-IN" sz="2400">
                <a:solidFill>
                  <a:schemeClr val="dk1"/>
                </a:solidFill>
                <a:latin typeface="Quattrocento Sans"/>
                <a:ea typeface="Quattrocento Sans"/>
                <a:cs typeface="Quattrocento Sans"/>
                <a:sym typeface="Quattrocento Sans"/>
              </a:rPr>
              <a:t>’ icon on the ‘</a:t>
            </a:r>
            <a:r>
              <a:rPr b="1" i="1" lang="en-IN" sz="2400">
                <a:solidFill>
                  <a:schemeClr val="dk1"/>
                </a:solidFill>
                <a:latin typeface="Quattrocento Sans"/>
                <a:ea typeface="Quattrocento Sans"/>
                <a:cs typeface="Quattrocento Sans"/>
                <a:sym typeface="Quattrocento Sans"/>
              </a:rPr>
              <a:t>Forecast</a:t>
            </a:r>
            <a:r>
              <a:rPr i="1" lang="en-IN" sz="2400">
                <a:solidFill>
                  <a:schemeClr val="dk1"/>
                </a:solidFill>
                <a:latin typeface="Quattrocento Sans"/>
                <a:ea typeface="Quattrocento Sans"/>
                <a:cs typeface="Quattrocento Sans"/>
                <a:sym typeface="Quattrocento Sans"/>
              </a:rPr>
              <a:t>’ group. Select </a:t>
            </a:r>
            <a:r>
              <a:rPr b="1" i="1" lang="en-IN" sz="2400">
                <a:solidFill>
                  <a:schemeClr val="dk1"/>
                </a:solidFill>
                <a:latin typeface="Quattrocento Sans"/>
                <a:ea typeface="Quattrocento Sans"/>
                <a:cs typeface="Quattrocento Sans"/>
                <a:sym typeface="Quattrocento Sans"/>
              </a:rPr>
              <a:t>‘Goal Seek’ </a:t>
            </a:r>
            <a:r>
              <a:rPr i="1" lang="en-IN" sz="2400">
                <a:solidFill>
                  <a:schemeClr val="dk1"/>
                </a:solidFill>
                <a:latin typeface="Quattrocento Sans"/>
                <a:ea typeface="Quattrocento Sans"/>
                <a:cs typeface="Quattrocento Sans"/>
                <a:sym typeface="Quattrocento Sans"/>
              </a:rPr>
              <a:t>from the dropdown.</a:t>
            </a:r>
            <a:endParaRPr/>
          </a:p>
        </p:txBody>
      </p:sp>
      <p:pic>
        <p:nvPicPr>
          <p:cNvPr descr="data from the tab list" id="149" name="Google Shape;149;p5"/>
          <p:cNvPicPr preferRelativeResize="0"/>
          <p:nvPr/>
        </p:nvPicPr>
        <p:blipFill rotWithShape="1">
          <a:blip r:embed="rId3">
            <a:alphaModFix/>
          </a:blip>
          <a:srcRect b="0" l="0" r="0" t="0"/>
          <a:stretch/>
        </p:blipFill>
        <p:spPr>
          <a:xfrm>
            <a:off x="7326569" y="1121313"/>
            <a:ext cx="4865431" cy="2605599"/>
          </a:xfrm>
          <a:prstGeom prst="rect">
            <a:avLst/>
          </a:prstGeom>
          <a:noFill/>
          <a:ln>
            <a:noFill/>
          </a:ln>
        </p:spPr>
      </p:pic>
      <p:pic>
        <p:nvPicPr>
          <p:cNvPr descr="the goal seek dropdown option under what-if analysis" id="150" name="Google Shape;150;p5"/>
          <p:cNvPicPr preferRelativeResize="0"/>
          <p:nvPr/>
        </p:nvPicPr>
        <p:blipFill rotWithShape="1">
          <a:blip r:embed="rId4">
            <a:alphaModFix/>
          </a:blip>
          <a:srcRect b="0" l="0" r="0" t="0"/>
          <a:stretch/>
        </p:blipFill>
        <p:spPr>
          <a:xfrm>
            <a:off x="7326569" y="4070013"/>
            <a:ext cx="4865431" cy="2460203"/>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6" name="Google Shape;156;p6"/>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57" name="Google Shape;157;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59" name="Google Shape;159;p6"/>
          <p:cNvSpPr txBox="1"/>
          <p:nvPr/>
        </p:nvSpPr>
        <p:spPr>
          <a:xfrm>
            <a:off x="173498" y="1560971"/>
            <a:ext cx="11875934" cy="46166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After that, the </a:t>
            </a:r>
            <a:r>
              <a:rPr b="1" i="1" lang="en-IN" sz="2400">
                <a:solidFill>
                  <a:schemeClr val="dk1"/>
                </a:solidFill>
                <a:latin typeface="Quattrocento Sans"/>
                <a:ea typeface="Quattrocento Sans"/>
                <a:cs typeface="Quattrocento Sans"/>
                <a:sym typeface="Quattrocento Sans"/>
              </a:rPr>
              <a:t>‘Goal Seek’ </a:t>
            </a:r>
            <a:r>
              <a:rPr i="1" lang="en-IN" sz="2400">
                <a:solidFill>
                  <a:schemeClr val="dk1"/>
                </a:solidFill>
                <a:latin typeface="Quattrocento Sans"/>
                <a:ea typeface="Quattrocento Sans"/>
                <a:cs typeface="Quattrocento Sans"/>
                <a:sym typeface="Quattrocento Sans"/>
              </a:rPr>
              <a:t>window will open where you input the needed parameters.</a:t>
            </a:r>
            <a:endParaRPr/>
          </a:p>
        </p:txBody>
      </p:sp>
      <p:pic>
        <p:nvPicPr>
          <p:cNvPr descr="the goal seek window with its 3 required parameters" id="160" name="Google Shape;160;p6"/>
          <p:cNvPicPr preferRelativeResize="0"/>
          <p:nvPr/>
        </p:nvPicPr>
        <p:blipFill rotWithShape="1">
          <a:blip r:embed="rId3">
            <a:alphaModFix/>
          </a:blip>
          <a:srcRect b="0" l="0" r="0" t="0"/>
          <a:stretch/>
        </p:blipFill>
        <p:spPr>
          <a:xfrm>
            <a:off x="3108961" y="2652713"/>
            <a:ext cx="5489780" cy="3824078"/>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6" name="Google Shape;166;p7"/>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67" name="Google Shape;167;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69" name="Google Shape;169;p7"/>
          <p:cNvSpPr txBox="1"/>
          <p:nvPr/>
        </p:nvSpPr>
        <p:spPr>
          <a:xfrm>
            <a:off x="173498" y="1560971"/>
            <a:ext cx="4059289" cy="54938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From the data set, </a:t>
            </a:r>
            <a:r>
              <a:rPr b="1" i="1" lang="en-IN" sz="2400">
                <a:solidFill>
                  <a:schemeClr val="dk1"/>
                </a:solidFill>
                <a:latin typeface="Quattrocento Sans"/>
                <a:ea typeface="Quattrocento Sans"/>
                <a:cs typeface="Quattrocento Sans"/>
                <a:sym typeface="Quattrocento Sans"/>
              </a:rPr>
              <a:t>enter the appropriate reference and value </a:t>
            </a:r>
            <a:r>
              <a:rPr i="1" lang="en-IN" sz="2400">
                <a:solidFill>
                  <a:schemeClr val="dk1"/>
                </a:solidFill>
                <a:latin typeface="Quattrocento Sans"/>
                <a:ea typeface="Quattrocento Sans"/>
                <a:cs typeface="Quattrocento Sans"/>
                <a:sym typeface="Quattrocento Sans"/>
              </a:rPr>
              <a:t>on the window.</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i="1" lang="en-IN" sz="2400">
                <a:solidFill>
                  <a:schemeClr val="dk1"/>
                </a:solidFill>
                <a:latin typeface="Quattrocento Sans"/>
                <a:ea typeface="Quattrocento Sans"/>
                <a:cs typeface="Quattrocento Sans"/>
                <a:sym typeface="Quattrocento Sans"/>
              </a:rPr>
              <a:t>Set cell: B7</a:t>
            </a:r>
            <a:r>
              <a:rPr i="1" lang="en-IN" sz="2400">
                <a:solidFill>
                  <a:schemeClr val="dk1"/>
                </a:solidFill>
                <a:latin typeface="Quattrocento Sans"/>
                <a:ea typeface="Quattrocento Sans"/>
                <a:cs typeface="Quattrocento Sans"/>
                <a:sym typeface="Quattrocento Sans"/>
              </a:rPr>
              <a:t> (the location of the formula)</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i="1" lang="en-IN" sz="2400">
                <a:solidFill>
                  <a:schemeClr val="dk1"/>
                </a:solidFill>
                <a:latin typeface="Quattrocento Sans"/>
                <a:ea typeface="Quattrocento Sans"/>
                <a:cs typeface="Quattrocento Sans"/>
                <a:sym typeface="Quattrocento Sans"/>
              </a:rPr>
              <a:t>To value: 75</a:t>
            </a:r>
            <a:r>
              <a:rPr i="1" lang="en-IN" sz="2400">
                <a:solidFill>
                  <a:schemeClr val="dk1"/>
                </a:solidFill>
                <a:latin typeface="Quattrocento Sans"/>
                <a:ea typeface="Quattrocento Sans"/>
                <a:cs typeface="Quattrocento Sans"/>
                <a:sym typeface="Quattrocento Sans"/>
              </a:rPr>
              <a:t> (the desired result)</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1" i="1" lang="en-IN" sz="2400">
                <a:solidFill>
                  <a:schemeClr val="dk1"/>
                </a:solidFill>
                <a:latin typeface="Quattrocento Sans"/>
                <a:ea typeface="Quattrocento Sans"/>
                <a:cs typeface="Quattrocento Sans"/>
                <a:sym typeface="Quattrocento Sans"/>
              </a:rPr>
              <a:t>By changing cell: B6</a:t>
            </a:r>
            <a:r>
              <a:rPr i="1" lang="en-IN" sz="2400">
                <a:solidFill>
                  <a:schemeClr val="dk1"/>
                </a:solidFill>
                <a:latin typeface="Quattrocento Sans"/>
                <a:ea typeface="Quattrocento Sans"/>
                <a:cs typeface="Quattrocento Sans"/>
                <a:sym typeface="Quattrocento Sans"/>
              </a:rPr>
              <a:t> (the value you want to change or adjust)</a:t>
            </a:r>
            <a:endParaRPr/>
          </a:p>
          <a:p>
            <a:pPr indent="-190499" lvl="0" marL="352044" marR="0" rtl="0" algn="l">
              <a:spcBef>
                <a:spcPts val="1839"/>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pic>
        <p:nvPicPr>
          <p:cNvPr descr="the quiz grades data set with a goal seek window open filled with correct parameters" id="170" name="Google Shape;170;p7"/>
          <p:cNvPicPr preferRelativeResize="0"/>
          <p:nvPr/>
        </p:nvPicPr>
        <p:blipFill rotWithShape="1">
          <a:blip r:embed="rId3">
            <a:alphaModFix/>
          </a:blip>
          <a:srcRect b="0" l="0" r="0" t="0"/>
          <a:stretch/>
        </p:blipFill>
        <p:spPr>
          <a:xfrm>
            <a:off x="4579220" y="1282773"/>
            <a:ext cx="7612780" cy="4942212"/>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6" name="Google Shape;176;p8"/>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77" name="Google Shape;177;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9" name="Google Shape;179;p8"/>
          <p:cNvSpPr txBox="1"/>
          <p:nvPr/>
        </p:nvSpPr>
        <p:spPr>
          <a:xfrm>
            <a:off x="173498" y="1560971"/>
            <a:ext cx="4059289" cy="3139321"/>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Then, </a:t>
            </a:r>
            <a:r>
              <a:rPr b="1" i="1" lang="en-IN" sz="2400">
                <a:solidFill>
                  <a:schemeClr val="dk1"/>
                </a:solidFill>
                <a:latin typeface="Quattrocento Sans"/>
                <a:ea typeface="Quattrocento Sans"/>
                <a:cs typeface="Quattrocento Sans"/>
                <a:sym typeface="Quattrocento Sans"/>
              </a:rPr>
              <a:t>hit ‘Enter’</a:t>
            </a:r>
            <a:r>
              <a:rPr i="1" lang="en-IN" sz="2400">
                <a:solidFill>
                  <a:schemeClr val="dk1"/>
                </a:solidFill>
                <a:latin typeface="Quattrocento Sans"/>
                <a:ea typeface="Quattrocento Sans"/>
                <a:cs typeface="Quattrocento Sans"/>
                <a:sym typeface="Quattrocento Sans"/>
              </a:rPr>
              <a:t> and watch the magic of ‘Goal Seek’ unfold!</a:t>
            </a:r>
            <a:endParaRPr/>
          </a:p>
          <a:p>
            <a:pPr indent="-190499" lvl="0" marL="352044" marR="0" rtl="0" algn="l">
              <a:spcBef>
                <a:spcPts val="1839"/>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The student needs to score at least 89 on the last quiz if he hopes to pass. </a:t>
            </a:r>
            <a:endParaRPr/>
          </a:p>
        </p:txBody>
      </p:sp>
      <p:pic>
        <p:nvPicPr>
          <p:cNvPr descr="running goal seek on the quiz grades data set yielding the value 89" id="180" name="Google Shape;180;p8"/>
          <p:cNvPicPr preferRelativeResize="0"/>
          <p:nvPr/>
        </p:nvPicPr>
        <p:blipFill rotWithShape="1">
          <a:blip r:embed="rId3">
            <a:alphaModFix/>
          </a:blip>
          <a:srcRect b="0" l="0" r="0" t="0"/>
          <a:stretch/>
        </p:blipFill>
        <p:spPr>
          <a:xfrm>
            <a:off x="4774113" y="1560971"/>
            <a:ext cx="7417887" cy="4750256"/>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6" name="Google Shape;186;p9"/>
          <p:cNvSpPr txBox="1"/>
          <p:nvPr>
            <p:ph type="title"/>
          </p:nvPr>
        </p:nvSpPr>
        <p:spPr>
          <a:xfrm flipH="1">
            <a:off x="155575" y="655718"/>
            <a:ext cx="29533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Goal Seek</a:t>
            </a:r>
            <a:endParaRPr b="1" i="1" sz="4400">
              <a:latin typeface="Quattrocento Sans"/>
              <a:ea typeface="Quattrocento Sans"/>
              <a:cs typeface="Quattrocento Sans"/>
              <a:sym typeface="Quattrocento Sans"/>
            </a:endParaRPr>
          </a:p>
        </p:txBody>
      </p:sp>
      <p:sp>
        <p:nvSpPr>
          <p:cNvPr descr="Image result for vectors" id="187" name="Google Shape;187;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9" name="Google Shape;189;p9"/>
          <p:cNvSpPr txBox="1"/>
          <p:nvPr/>
        </p:nvSpPr>
        <p:spPr>
          <a:xfrm>
            <a:off x="173498" y="1560971"/>
            <a:ext cx="11890683" cy="2031325"/>
          </a:xfrm>
          <a:prstGeom prst="rect">
            <a:avLst/>
          </a:prstGeom>
          <a:noFill/>
          <a:ln>
            <a:noFill/>
          </a:ln>
        </p:spPr>
        <p:txBody>
          <a:bodyPr anchorCtr="0" anchor="t" bIns="45700" lIns="91425" spcFirstLastPara="1" rIns="91425" wrap="square" tIns="45700">
            <a:spAutoFit/>
          </a:bodyPr>
          <a:lstStyle/>
          <a:p>
            <a:pPr indent="-342900" lvl="0" marL="352044" marR="0" rtl="0" algn="l">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‘Goal Seek’ can also be used to calculate the number of votes needed to win.</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Let’s say you’re running for a local position where you need two-thirds (66.7%) of the majority to win. As of now, you have 256 voters out of 850 voters.</a:t>
            </a:r>
            <a:endParaRPr/>
          </a:p>
          <a:p>
            <a:pPr indent="-342900" lvl="0" marL="352044" marR="0" rtl="0" algn="l">
              <a:spcBef>
                <a:spcPts val="1839"/>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How many votes do you need to win (get at least 66.7% votes out of the total votes)?</a:t>
            </a:r>
            <a:endParaRPr/>
          </a:p>
        </p:txBody>
      </p:sp>
      <p:pic>
        <p:nvPicPr>
          <p:cNvPr descr="election results data set with the yes and total votes as well as their percentages" id="190" name="Google Shape;190;p9"/>
          <p:cNvPicPr preferRelativeResize="0"/>
          <p:nvPr/>
        </p:nvPicPr>
        <p:blipFill rotWithShape="1">
          <a:blip r:embed="rId3">
            <a:alphaModFix/>
          </a:blip>
          <a:srcRect b="0" l="0" r="0" t="0"/>
          <a:stretch/>
        </p:blipFill>
        <p:spPr>
          <a:xfrm>
            <a:off x="2519025" y="4171950"/>
            <a:ext cx="6506987" cy="1822424"/>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